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sldIdLst>
    <p:sldId id="256" r:id="rId5"/>
    <p:sldId id="258" r:id="rId6"/>
    <p:sldId id="443" r:id="rId7"/>
    <p:sldId id="428" r:id="rId8"/>
    <p:sldId id="453" r:id="rId9"/>
    <p:sldId id="455" r:id="rId10"/>
    <p:sldId id="454" r:id="rId11"/>
    <p:sldId id="448" r:id="rId12"/>
    <p:sldId id="426" r:id="rId13"/>
  </p:sldIdLst>
  <p:sldSz cx="9144000" cy="6858000" type="screen4x3"/>
  <p:notesSz cx="6797675" cy="987425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>
        <p:scale>
          <a:sx n="50" d="100"/>
          <a:sy n="50" d="100"/>
        </p:scale>
        <p:origin x="-102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4DA8F5-F804-4FB2-8A6B-A884CF09C514}" type="datetimeFigureOut">
              <a:rPr lang="en-US"/>
              <a:pPr>
                <a:defRPr/>
              </a:pPr>
              <a:t>2/9/2014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00DB4-E585-43D3-9A29-E1C42556C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FBC8F-7200-45DD-A4E3-40F9EE47178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../slides/slide2.xml"/><Relationship Id="rId7" Type="http://schemas.openxmlformats.org/officeDocument/2006/relationships/slide" Target="../slides/slide8.xml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7.xml"/><Relationship Id="rId5" Type="http://schemas.openxmlformats.org/officeDocument/2006/relationships/slide" Target="../slides/slide4.xml"/><Relationship Id="rId4" Type="http://schemas.openxmlformats.org/officeDocument/2006/relationships/slide" Target="../slides/slide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gif"/><Relationship Id="rId5" Type="http://schemas.openxmlformats.org/officeDocument/2006/relationships/hyperlink" Target="http://www.google.co.uk/url?sa=i&amp;rct=j&amp;q=ocr+nationals+in+ict+level+02+logo&amp;source=images&amp;cd=&amp;docid=V5m_yCYP-aE2_M&amp;tbnid=DTQOd6LrYrDCGM:&amp;ved=0CAUQjRw&amp;url=http://decv.co.uk/courses/test/&amp;ei=zegkUtL5EcaR0AX1yoCoCA&amp;bvm=bv.51495398,d.d2k&amp;psig=AFQjCNE5H51wUL1lgYhDZQ2VHp_BrKAYtA&amp;ust=1378236999184474" TargetMode="External"/><Relationship Id="rId4" Type="http://schemas.openxmlformats.org/officeDocument/2006/relationships/slide" Target="../slides/slide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rookeWes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71566" y="5515444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Round Same Side Corner Rectangle 3">
            <a:hlinkClick r:id="rId2" action="ppaction://hlinksldjump"/>
          </p:cNvPr>
          <p:cNvSpPr/>
          <p:nvPr userDrawn="1"/>
        </p:nvSpPr>
        <p:spPr>
          <a:xfrm>
            <a:off x="2587329" y="69269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</a:t>
            </a:r>
            <a:endParaRPr lang="en-GB" b="1" dirty="0"/>
          </a:p>
        </p:txBody>
      </p:sp>
      <p:sp>
        <p:nvSpPr>
          <p:cNvPr id="5" name="Round Same Side Corner Rectangle 4">
            <a:hlinkClick r:id="rId3" action="ppaction://hlinksldjump"/>
          </p:cNvPr>
          <p:cNvSpPr/>
          <p:nvPr userDrawn="1"/>
        </p:nvSpPr>
        <p:spPr>
          <a:xfrm>
            <a:off x="311404" y="692696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7" name="Round Same Side Corner Rectangle 6">
            <a:hlinkClick r:id="rId4" action="ppaction://hlinksldjump"/>
          </p:cNvPr>
          <p:cNvSpPr/>
          <p:nvPr userDrawn="1"/>
        </p:nvSpPr>
        <p:spPr>
          <a:xfrm>
            <a:off x="3065495" y="69269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2</a:t>
            </a:r>
            <a:endParaRPr lang="en-GB" b="1" dirty="0"/>
          </a:p>
        </p:txBody>
      </p:sp>
      <p:sp>
        <p:nvSpPr>
          <p:cNvPr id="8" name="Round Same Side Corner Rectangle 7">
            <a:hlinkClick r:id="rId5" action="ppaction://hlinksldjump"/>
          </p:cNvPr>
          <p:cNvSpPr/>
          <p:nvPr userDrawn="1"/>
        </p:nvSpPr>
        <p:spPr>
          <a:xfrm>
            <a:off x="2036644" y="692696"/>
            <a:ext cx="468519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LO4</a:t>
            </a:r>
            <a:endParaRPr lang="en-GB" sz="1400" b="1" dirty="0"/>
          </a:p>
        </p:txBody>
      </p:sp>
      <p:sp>
        <p:nvSpPr>
          <p:cNvPr id="11" name="Round Same Side Corner Rectangle 10">
            <a:hlinkClick r:id="rId6" action="ppaction://hlinksldjump"/>
          </p:cNvPr>
          <p:cNvSpPr/>
          <p:nvPr userDrawn="1"/>
        </p:nvSpPr>
        <p:spPr>
          <a:xfrm>
            <a:off x="3543661" y="69269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3</a:t>
            </a:r>
            <a:endParaRPr lang="en-GB" b="1" dirty="0"/>
          </a:p>
        </p:txBody>
      </p:sp>
      <p:sp>
        <p:nvSpPr>
          <p:cNvPr id="13" name="Round Same Side Corner Rectangle 12">
            <a:hlinkClick r:id="rId7" action="ppaction://hlinksldjump"/>
          </p:cNvPr>
          <p:cNvSpPr/>
          <p:nvPr userDrawn="1"/>
        </p:nvSpPr>
        <p:spPr>
          <a:xfrm>
            <a:off x="4021827" y="69269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4</a:t>
            </a:r>
            <a:endParaRPr lang="en-GB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2" t="14956" r="24148" b="39224"/>
          <a:stretch/>
        </p:blipFill>
        <p:spPr bwMode="auto">
          <a:xfrm>
            <a:off x="7596336" y="41926"/>
            <a:ext cx="1440160" cy="74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ontent Placeholder 1"/>
          <p:cNvSpPr txBox="1">
            <a:spLocks/>
          </p:cNvSpPr>
          <p:nvPr userDrawn="1"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 userDrawn="1"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GB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LO4: Be able to prepare and create a</a:t>
            </a:r>
            <a:r>
              <a:rPr lang="en-GB" sz="1600" b="1" baseline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community history</a:t>
            </a:r>
            <a:r>
              <a:rPr lang="en-GB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animation.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323528" y="162880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You need to complete the following tasks in order to effectively create a</a:t>
            </a:r>
            <a:r>
              <a:rPr lang="en-GB" sz="1800" baseline="0" dirty="0" smtClean="0">
                <a:latin typeface="Calibri" pitchFamily="34" charset="0"/>
                <a:cs typeface="Calibri" pitchFamily="34" charset="0"/>
              </a:rPr>
              <a:t> history of the community animation sequence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4" name="Round Same Side Corner Rectangle 13">
            <a:hlinkClick r:id="rId7" action="ppaction://hlinksldjump"/>
          </p:cNvPr>
          <p:cNvSpPr/>
          <p:nvPr userDrawn="1"/>
        </p:nvSpPr>
        <p:spPr>
          <a:xfrm>
            <a:off x="4499992" y="69269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5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8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Round Same Side Corner Rectangle 3">
            <a:hlinkClick r:id="" action="ppaction://noaction"/>
          </p:cNvPr>
          <p:cNvSpPr/>
          <p:nvPr userDrawn="1"/>
        </p:nvSpPr>
        <p:spPr>
          <a:xfrm>
            <a:off x="3312750" y="720054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12</a:t>
            </a:r>
            <a:endParaRPr lang="en-GB" b="1" dirty="0"/>
          </a:p>
        </p:txBody>
      </p:sp>
      <p:sp>
        <p:nvSpPr>
          <p:cNvPr id="5" name="Round Same Side Corner Rectangle 4">
            <a:hlinkClick r:id="rId2" action="ppaction://hlinksldjump"/>
          </p:cNvPr>
          <p:cNvSpPr/>
          <p:nvPr userDrawn="1"/>
        </p:nvSpPr>
        <p:spPr>
          <a:xfrm>
            <a:off x="311404" y="717964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8" name="Round Same Side Corner Rectangle 7">
            <a:hlinkClick r:id="rId3" action="ppaction://hlinksldjump"/>
          </p:cNvPr>
          <p:cNvSpPr/>
          <p:nvPr userDrawn="1"/>
        </p:nvSpPr>
        <p:spPr>
          <a:xfrm>
            <a:off x="2027211" y="720054"/>
            <a:ext cx="468519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LO1</a:t>
            </a:r>
            <a:endParaRPr lang="en-GB" sz="1400" b="1" dirty="0"/>
          </a:p>
        </p:txBody>
      </p:sp>
      <p:sp>
        <p:nvSpPr>
          <p:cNvPr id="7" name="Round Same Side Corner Rectangle 6">
            <a:hlinkClick r:id="" action="ppaction://noaction"/>
          </p:cNvPr>
          <p:cNvSpPr/>
          <p:nvPr userDrawn="1"/>
        </p:nvSpPr>
        <p:spPr>
          <a:xfrm>
            <a:off x="3780758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13</a:t>
            </a:r>
            <a:endParaRPr lang="en-GB" b="1" dirty="0"/>
          </a:p>
        </p:txBody>
      </p:sp>
      <p:sp>
        <p:nvSpPr>
          <p:cNvPr id="10" name="Round Same Side Corner Rectangle 9">
            <a:hlinkClick r:id="" action="ppaction://noaction"/>
          </p:cNvPr>
          <p:cNvSpPr/>
          <p:nvPr userDrawn="1"/>
        </p:nvSpPr>
        <p:spPr>
          <a:xfrm>
            <a:off x="4248766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14</a:t>
            </a:r>
            <a:endParaRPr lang="en-GB" b="1" dirty="0"/>
          </a:p>
        </p:txBody>
      </p:sp>
      <p:sp>
        <p:nvSpPr>
          <p:cNvPr id="11" name="Round Same Side Corner Rectangle 10">
            <a:hlinkClick r:id="" action="ppaction://noaction"/>
          </p:cNvPr>
          <p:cNvSpPr/>
          <p:nvPr userDrawn="1"/>
        </p:nvSpPr>
        <p:spPr>
          <a:xfrm>
            <a:off x="4716862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15</a:t>
            </a:r>
            <a:endParaRPr lang="en-GB" b="1" dirty="0"/>
          </a:p>
        </p:txBody>
      </p:sp>
      <p:sp>
        <p:nvSpPr>
          <p:cNvPr id="12" name="Round Same Side Corner Rectangle 11">
            <a:hlinkClick r:id="" action="ppaction://noaction"/>
          </p:cNvPr>
          <p:cNvSpPr/>
          <p:nvPr userDrawn="1"/>
        </p:nvSpPr>
        <p:spPr>
          <a:xfrm>
            <a:off x="5195564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16</a:t>
            </a:r>
            <a:endParaRPr lang="en-GB" b="1" dirty="0"/>
          </a:p>
        </p:txBody>
      </p:sp>
      <p:sp>
        <p:nvSpPr>
          <p:cNvPr id="16" name="Round Same Side Corner Rectangle 15">
            <a:hlinkClick r:id="" action="ppaction://noaction"/>
          </p:cNvPr>
          <p:cNvSpPr/>
          <p:nvPr userDrawn="1"/>
        </p:nvSpPr>
        <p:spPr>
          <a:xfrm>
            <a:off x="5663995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17</a:t>
            </a:r>
            <a:endParaRPr lang="en-GB" b="1" dirty="0"/>
          </a:p>
        </p:txBody>
      </p:sp>
      <p:sp>
        <p:nvSpPr>
          <p:cNvPr id="17" name="Round Same Side Corner Rectangle 16">
            <a:hlinkClick r:id="" action="ppaction://noaction"/>
          </p:cNvPr>
          <p:cNvSpPr/>
          <p:nvPr userDrawn="1"/>
        </p:nvSpPr>
        <p:spPr>
          <a:xfrm>
            <a:off x="6132426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18</a:t>
            </a:r>
            <a:endParaRPr lang="en-GB" b="1" dirty="0"/>
          </a:p>
        </p:txBody>
      </p:sp>
      <p:sp>
        <p:nvSpPr>
          <p:cNvPr id="20" name="Round Same Side Corner Rectangle 19">
            <a:hlinkClick r:id="rId4" action="ppaction://hlinksldjump"/>
          </p:cNvPr>
          <p:cNvSpPr/>
          <p:nvPr userDrawn="1"/>
        </p:nvSpPr>
        <p:spPr>
          <a:xfrm>
            <a:off x="2567651" y="729079"/>
            <a:ext cx="672668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1-11</a:t>
            </a:r>
            <a:endParaRPr lang="en-GB" sz="1400" b="1" dirty="0"/>
          </a:p>
        </p:txBody>
      </p:sp>
      <p:pic>
        <p:nvPicPr>
          <p:cNvPr id="14" name="Picture 7" descr="http://decv.co.uk/wp-content/uploads/2013/02/OCR-Logo-300x139.gif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084" y="0"/>
            <a:ext cx="1571916" cy="72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972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938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2984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969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2867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-13648" y="5937012"/>
            <a:ext cx="3203848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" y="5924550"/>
            <a:ext cx="233975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949279"/>
            <a:ext cx="1913746" cy="922841"/>
          </a:xfrm>
          <a:prstGeom prst="rtTriangle">
            <a:avLst/>
          </a:prstGeom>
          <a:blipFill>
            <a:blip r:embed="rId1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489410" y="5453826"/>
            <a:ext cx="922841" cy="191374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92922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5" r:id="rId6"/>
    <p:sldLayoutId id="2147483704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iDA%20-%20Unit%2002%20-%20LO4%20-%20Community%20Animation.pptx" TargetMode="External"/><Relationship Id="rId3" Type="http://schemas.openxmlformats.org/officeDocument/2006/relationships/slide" Target="slide9.xml"/><Relationship Id="rId7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CiDA%20-%20Unit%2002%20-%20LO2%20-%20Opening%20Sequence.pptx" TargetMode="External"/><Relationship Id="rId5" Type="http://schemas.openxmlformats.org/officeDocument/2006/relationships/hyperlink" Target="CiDA%20-%20Unit%2002%20-%20LO3%20-%20Community%20Videos.pptx" TargetMode="External"/><Relationship Id="rId10" Type="http://schemas.openxmlformats.org/officeDocument/2006/relationships/hyperlink" Target="CiDA%20-%20Unit%2002%20-%20LO6%20-%20End%20of%20Project%20Review.pptx" TargetMode="External"/><Relationship Id="rId4" Type="http://schemas.openxmlformats.org/officeDocument/2006/relationships/slide" Target="slide2.xml"/><Relationship Id="rId9" Type="http://schemas.openxmlformats.org/officeDocument/2006/relationships/hyperlink" Target="CiDA%20-%20Unit%2002%20-%20LO5%20-%20One%20World%20Showcase%20Portfolio.ppt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CiDA%20-%20Unit%2002%20-%20LO4%20-%20Community%20Animation.pptx" TargetMode="External"/><Relationship Id="rId3" Type="http://schemas.openxmlformats.org/officeDocument/2006/relationships/slide" Target="slide9.xml"/><Relationship Id="rId7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CiDA%20-%20Unit%2002%20-%20LO2%20-%20Opening%20Sequence.pptx" TargetMode="External"/><Relationship Id="rId5" Type="http://schemas.openxmlformats.org/officeDocument/2006/relationships/hyperlink" Target="CiDA%20-%20Unit%2002%20-%20LO3%20-%20Community%20Videos.pptx" TargetMode="External"/><Relationship Id="rId10" Type="http://schemas.openxmlformats.org/officeDocument/2006/relationships/hyperlink" Target="CiDA%20-%20Unit%2002%20-%20LO6%20-%20End%20of%20Project%20Review.pptx" TargetMode="External"/><Relationship Id="rId4" Type="http://schemas.openxmlformats.org/officeDocument/2006/relationships/slide" Target="slide2.xml"/><Relationship Id="rId9" Type="http://schemas.openxmlformats.org/officeDocument/2006/relationships/hyperlink" Target="CiDA%20-%20Unit%2002%20-%20LO5%20-%20One%20World%20Showcase%20Portfolio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LO2%20-%20Storyboard%202.pdf" TargetMode="External"/><Relationship Id="rId5" Type="http://schemas.openxmlformats.org/officeDocument/2006/relationships/hyperlink" Target="LO2%20-%20Storyboard%201.pdf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gi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5949280"/>
            <a:ext cx="7344816" cy="771076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9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02 – Digital Showcase - DA202</a:t>
            </a:r>
          </a:p>
          <a:p>
            <a:endParaRPr lang="en-GB" sz="29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Footer Placeholder 18"/>
          <p:cNvSpPr txBox="1">
            <a:spLocks/>
          </p:cNvSpPr>
          <p:nvPr/>
        </p:nvSpPr>
        <p:spPr>
          <a:xfrm>
            <a:off x="25583" y="6592267"/>
            <a:ext cx="9719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ICT Dept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4" name="Picture 3" descr="http://www.cooperstc.com/index_htm_files/2589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7" y="5575424"/>
            <a:ext cx="9048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1520" y="260648"/>
            <a:ext cx="8496944" cy="15841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 descr="http://www.cooperstc.com/index_htm_files/2589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224136" cy="137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47664" y="530677"/>
            <a:ext cx="6912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Certificate in Digital Applications – Level 02</a:t>
            </a:r>
            <a:endParaRPr lang="en-GB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Multimedia Showcase – DA202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2" t="14956" r="24148" b="39224"/>
          <a:stretch/>
        </p:blipFill>
        <p:spPr bwMode="auto">
          <a:xfrm>
            <a:off x="3876355" y="2204864"/>
            <a:ext cx="487210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Assignment Scenario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15137" y="1085850"/>
            <a:ext cx="8715375" cy="5583238"/>
          </a:xfr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200" b="1" dirty="0"/>
              <a:t>CLIENT PROPOSAL – prepared by One World </a:t>
            </a:r>
            <a:r>
              <a:rPr lang="en-GB" sz="2200" b="1" dirty="0" smtClean="0"/>
              <a:t>production </a:t>
            </a:r>
            <a:r>
              <a:rPr lang="en-GB" sz="2200" b="1" dirty="0"/>
              <a:t>company</a:t>
            </a:r>
          </a:p>
          <a:p>
            <a:r>
              <a:rPr lang="en-GB" sz="2200" dirty="0"/>
              <a:t>One World is an online project for young people around the world. To take part, each young person must contribute a multimedia showcase of their local community. They will then be able to access other showcases from around the world.</a:t>
            </a:r>
          </a:p>
          <a:p>
            <a:r>
              <a:rPr lang="en-GB" sz="2200" dirty="0"/>
              <a:t> You must produce a showcase for the One World Project that gives an idea of what it is like to live in your community.</a:t>
            </a:r>
          </a:p>
          <a:p>
            <a:r>
              <a:rPr lang="en-GB" sz="2200" dirty="0"/>
              <a:t> You will create a multimedia showcase that consists of:</a:t>
            </a:r>
          </a:p>
          <a:p>
            <a:pPr lvl="1"/>
            <a:r>
              <a:rPr lang="en-GB" sz="2200" dirty="0"/>
              <a:t>a splash screen</a:t>
            </a:r>
          </a:p>
          <a:p>
            <a:pPr lvl="1"/>
            <a:r>
              <a:rPr lang="en-GB" sz="2200" dirty="0"/>
              <a:t>a navigation screen </a:t>
            </a:r>
          </a:p>
          <a:p>
            <a:pPr lvl="1"/>
            <a:r>
              <a:rPr lang="en-GB" sz="2200" dirty="0"/>
              <a:t>a short movie clip</a:t>
            </a:r>
          </a:p>
          <a:p>
            <a:pPr lvl="1"/>
            <a:r>
              <a:rPr lang="en-GB" sz="2200" dirty="0"/>
              <a:t>an original video clip</a:t>
            </a:r>
          </a:p>
          <a:p>
            <a:pPr lvl="1"/>
            <a:r>
              <a:rPr lang="en-GB" sz="2200" dirty="0"/>
              <a:t>an animation.</a:t>
            </a:r>
          </a:p>
        </p:txBody>
      </p:sp>
      <p:sp>
        <p:nvSpPr>
          <p:cNvPr id="12" name="Round Same Side Corner Rectangle 11">
            <a:hlinkClick r:id="rId3" action="ppaction://hlinksldjump"/>
          </p:cNvPr>
          <p:cNvSpPr/>
          <p:nvPr/>
        </p:nvSpPr>
        <p:spPr>
          <a:xfrm>
            <a:off x="1907704" y="724786"/>
            <a:ext cx="1296144" cy="35719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Checklist</a:t>
            </a:r>
            <a:endParaRPr lang="en-GB" b="1" dirty="0"/>
          </a:p>
        </p:txBody>
      </p:sp>
      <p:sp>
        <p:nvSpPr>
          <p:cNvPr id="15" name="Round Same Side Corner Rectangle 14">
            <a:hlinkClick r:id="rId4" action="ppaction://hlinksldjump"/>
          </p:cNvPr>
          <p:cNvSpPr/>
          <p:nvPr/>
        </p:nvSpPr>
        <p:spPr>
          <a:xfrm>
            <a:off x="179512" y="724786"/>
            <a:ext cx="1643074" cy="35719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13" name="Round Same Side Corner Rectangle 12">
            <a:hlinkClick r:id="rId5" action="ppaction://hlinkpres?slideindex=1&amp;slidetitle="/>
          </p:cNvPr>
          <p:cNvSpPr/>
          <p:nvPr/>
        </p:nvSpPr>
        <p:spPr>
          <a:xfrm>
            <a:off x="4980046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LO3</a:t>
            </a:r>
            <a:endParaRPr lang="en-GB" b="1" dirty="0"/>
          </a:p>
        </p:txBody>
      </p:sp>
      <p:sp>
        <p:nvSpPr>
          <p:cNvPr id="17" name="Round Same Side Corner Rectangle 16">
            <a:hlinkClick r:id="rId6" action="ppaction://hlinkpres?slideindex=1&amp;slidetitle="/>
          </p:cNvPr>
          <p:cNvSpPr/>
          <p:nvPr/>
        </p:nvSpPr>
        <p:spPr>
          <a:xfrm>
            <a:off x="4199959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LO2</a:t>
            </a:r>
            <a:endParaRPr lang="en-GB" b="1" dirty="0"/>
          </a:p>
        </p:txBody>
      </p:sp>
      <p:sp>
        <p:nvSpPr>
          <p:cNvPr id="18" name="Round Same Side Corner Rectangle 17">
            <a:hlinkClick r:id="rId7" action="ppaction://hlinkpres?slideindex=1&amp;slidetitle="/>
          </p:cNvPr>
          <p:cNvSpPr/>
          <p:nvPr/>
        </p:nvSpPr>
        <p:spPr>
          <a:xfrm>
            <a:off x="3419872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LO1</a:t>
            </a:r>
            <a:endParaRPr lang="en-GB" b="1" dirty="0"/>
          </a:p>
        </p:txBody>
      </p:sp>
      <p:sp>
        <p:nvSpPr>
          <p:cNvPr id="19" name="Round Same Side Corner Rectangle 18">
            <a:hlinkClick r:id="rId8" action="ppaction://hlinkpres?slideindex=1&amp;slidetitle="/>
          </p:cNvPr>
          <p:cNvSpPr/>
          <p:nvPr/>
        </p:nvSpPr>
        <p:spPr>
          <a:xfrm>
            <a:off x="5775183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LO4</a:t>
            </a:r>
            <a:endParaRPr lang="en-GB" b="1" dirty="0"/>
          </a:p>
        </p:txBody>
      </p:sp>
      <p:sp>
        <p:nvSpPr>
          <p:cNvPr id="23" name="Round Same Side Corner Rectangle 22">
            <a:hlinkClick r:id="rId9" action="ppaction://hlinkpres?slideindex=1&amp;slidetitle="/>
          </p:cNvPr>
          <p:cNvSpPr/>
          <p:nvPr/>
        </p:nvSpPr>
        <p:spPr>
          <a:xfrm>
            <a:off x="6588224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LO5</a:t>
            </a:r>
            <a:endParaRPr lang="en-GB" b="1" dirty="0"/>
          </a:p>
        </p:txBody>
      </p:sp>
      <p:sp>
        <p:nvSpPr>
          <p:cNvPr id="24" name="Round Same Side Corner Rectangle 23">
            <a:hlinkClick r:id="rId10" action="ppaction://hlinkpres?slideindex=1&amp;slidetitle="/>
          </p:cNvPr>
          <p:cNvSpPr/>
          <p:nvPr/>
        </p:nvSpPr>
        <p:spPr>
          <a:xfrm>
            <a:off x="7383361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LO6</a:t>
            </a:r>
            <a:endParaRPr lang="en-GB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Assignment Scenario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15137" y="1085850"/>
            <a:ext cx="8715375" cy="5583238"/>
          </a:xfr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400" b="1" dirty="0" smtClean="0"/>
              <a:t>Showcase Overview:</a:t>
            </a:r>
          </a:p>
          <a:p>
            <a:r>
              <a:rPr lang="en-GB" sz="2400" dirty="0"/>
              <a:t>One </a:t>
            </a:r>
            <a:r>
              <a:rPr lang="en-GB" sz="2400" dirty="0" smtClean="0"/>
              <a:t>Showcase </a:t>
            </a:r>
            <a:r>
              <a:rPr lang="en-GB" sz="2400" dirty="0"/>
              <a:t>in your showcase must be an </a:t>
            </a:r>
            <a:r>
              <a:rPr lang="en-GB" sz="2400" b="1" dirty="0"/>
              <a:t>animation</a:t>
            </a:r>
            <a:r>
              <a:rPr lang="en-GB" sz="2400" dirty="0"/>
              <a:t> that tells users about an aspect of the history of your community. For example, a famous person, building or event. </a:t>
            </a:r>
          </a:p>
          <a:p>
            <a:r>
              <a:rPr lang="en-GB" sz="2400" dirty="0"/>
              <a:t> </a:t>
            </a:r>
            <a:r>
              <a:rPr lang="en-GB" sz="2400" dirty="0" smtClean="0"/>
              <a:t>It </a:t>
            </a:r>
            <a:r>
              <a:rPr lang="en-GB" sz="2400" dirty="0"/>
              <a:t>must be:</a:t>
            </a:r>
          </a:p>
          <a:p>
            <a:pPr lvl="1"/>
            <a:r>
              <a:rPr lang="en-GB" sz="2400" dirty="0" smtClean="0"/>
              <a:t>Either </a:t>
            </a:r>
            <a:r>
              <a:rPr lang="en-GB" sz="2400" dirty="0"/>
              <a:t>stop frame or motion tween animation </a:t>
            </a:r>
          </a:p>
          <a:p>
            <a:pPr lvl="1"/>
            <a:r>
              <a:rPr lang="en-GB" sz="2400" dirty="0" smtClean="0"/>
              <a:t>Between </a:t>
            </a:r>
            <a:r>
              <a:rPr lang="en-GB" sz="2400" dirty="0"/>
              <a:t>15 and 25 seconds long</a:t>
            </a:r>
          </a:p>
          <a:p>
            <a:r>
              <a:rPr lang="en-GB" sz="2400" dirty="0" smtClean="0"/>
              <a:t>You will need to Produce </a:t>
            </a:r>
            <a:r>
              <a:rPr lang="en-GB" sz="2400" dirty="0"/>
              <a:t>a storyboard for the </a:t>
            </a:r>
            <a:r>
              <a:rPr lang="en-GB" sz="2400" dirty="0" smtClean="0"/>
              <a:t>animation, this will need to include images, text and possibly sounds.</a:t>
            </a:r>
            <a:r>
              <a:rPr lang="en-GB" sz="2400" dirty="0"/>
              <a:t> </a:t>
            </a:r>
          </a:p>
          <a:p>
            <a:r>
              <a:rPr lang="en-GB" sz="2400" dirty="0"/>
              <a:t>You should annotate your storyboard to explain your design decisions.  </a:t>
            </a:r>
          </a:p>
          <a:p>
            <a:r>
              <a:rPr lang="en-GB" sz="2400" dirty="0" smtClean="0"/>
              <a:t>By the end of the LO you will need to Create </a:t>
            </a:r>
            <a:r>
              <a:rPr lang="en-GB" sz="2400" dirty="0"/>
              <a:t>the </a:t>
            </a:r>
            <a:r>
              <a:rPr lang="en-GB" sz="2400" dirty="0" smtClean="0"/>
              <a:t>animation and test it with your test buddy.</a:t>
            </a:r>
            <a:endParaRPr lang="en-GB" sz="2400" dirty="0"/>
          </a:p>
        </p:txBody>
      </p:sp>
      <p:sp>
        <p:nvSpPr>
          <p:cNvPr id="12" name="Round Same Side Corner Rectangle 11">
            <a:hlinkClick r:id="rId3" action="ppaction://hlinksldjump"/>
          </p:cNvPr>
          <p:cNvSpPr/>
          <p:nvPr/>
        </p:nvSpPr>
        <p:spPr>
          <a:xfrm>
            <a:off x="1976663" y="724786"/>
            <a:ext cx="1296144" cy="35719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Checklist</a:t>
            </a:r>
            <a:endParaRPr lang="en-GB" b="1" dirty="0"/>
          </a:p>
        </p:txBody>
      </p:sp>
      <p:sp>
        <p:nvSpPr>
          <p:cNvPr id="15" name="Round Same Side Corner Rectangle 14">
            <a:hlinkClick r:id="rId4" action="ppaction://hlinksldjump"/>
          </p:cNvPr>
          <p:cNvSpPr/>
          <p:nvPr/>
        </p:nvSpPr>
        <p:spPr>
          <a:xfrm>
            <a:off x="248471" y="724786"/>
            <a:ext cx="1643074" cy="35719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13" name="Round Same Side Corner Rectangle 12">
            <a:hlinkClick r:id="rId5" action="ppaction://hlinkpres?slideindex=1&amp;slidetitle="/>
          </p:cNvPr>
          <p:cNvSpPr/>
          <p:nvPr/>
        </p:nvSpPr>
        <p:spPr>
          <a:xfrm>
            <a:off x="4980046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LO3</a:t>
            </a:r>
            <a:endParaRPr lang="en-GB" b="1" dirty="0"/>
          </a:p>
        </p:txBody>
      </p:sp>
      <p:sp>
        <p:nvSpPr>
          <p:cNvPr id="17" name="Round Same Side Corner Rectangle 16">
            <a:hlinkClick r:id="rId6" action="ppaction://hlinkpres?slideindex=1&amp;slidetitle="/>
          </p:cNvPr>
          <p:cNvSpPr/>
          <p:nvPr/>
        </p:nvSpPr>
        <p:spPr>
          <a:xfrm>
            <a:off x="4199959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LO2</a:t>
            </a:r>
            <a:endParaRPr lang="en-GB" b="1" dirty="0"/>
          </a:p>
        </p:txBody>
      </p:sp>
      <p:sp>
        <p:nvSpPr>
          <p:cNvPr id="18" name="Round Same Side Corner Rectangle 17">
            <a:hlinkClick r:id="rId7" action="ppaction://hlinkpres?slideindex=1&amp;slidetitle="/>
          </p:cNvPr>
          <p:cNvSpPr/>
          <p:nvPr/>
        </p:nvSpPr>
        <p:spPr>
          <a:xfrm>
            <a:off x="3419872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LO1</a:t>
            </a:r>
            <a:endParaRPr lang="en-GB" b="1" dirty="0"/>
          </a:p>
        </p:txBody>
      </p:sp>
      <p:sp>
        <p:nvSpPr>
          <p:cNvPr id="19" name="Round Same Side Corner Rectangle 18">
            <a:hlinkClick r:id="rId8" action="ppaction://hlinkpres?slideindex=1&amp;slidetitle="/>
          </p:cNvPr>
          <p:cNvSpPr/>
          <p:nvPr/>
        </p:nvSpPr>
        <p:spPr>
          <a:xfrm>
            <a:off x="5775183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LO4</a:t>
            </a:r>
            <a:endParaRPr lang="en-GB" b="1" dirty="0"/>
          </a:p>
        </p:txBody>
      </p:sp>
      <p:sp>
        <p:nvSpPr>
          <p:cNvPr id="23" name="Round Same Side Corner Rectangle 22">
            <a:hlinkClick r:id="rId9" action="ppaction://hlinkpres?slideindex=1&amp;slidetitle="/>
          </p:cNvPr>
          <p:cNvSpPr/>
          <p:nvPr/>
        </p:nvSpPr>
        <p:spPr>
          <a:xfrm>
            <a:off x="6588224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LO5</a:t>
            </a:r>
            <a:endParaRPr lang="en-GB" b="1" dirty="0"/>
          </a:p>
        </p:txBody>
      </p:sp>
      <p:sp>
        <p:nvSpPr>
          <p:cNvPr id="24" name="Round Same Side Corner Rectangle 23">
            <a:hlinkClick r:id="rId10" action="ppaction://hlinkpres?slideindex=1&amp;slidetitle="/>
          </p:cNvPr>
          <p:cNvSpPr/>
          <p:nvPr/>
        </p:nvSpPr>
        <p:spPr>
          <a:xfrm>
            <a:off x="7383361" y="72478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LO6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800198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4 – Assignment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56805"/>
              </p:ext>
            </p:extLst>
          </p:nvPr>
        </p:nvGraphicFramePr>
        <p:xfrm>
          <a:off x="6444208" y="2060848"/>
          <a:ext cx="2339949" cy="4392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339949"/>
              </a:tblGrid>
              <a:tr h="399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329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8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How the animation leads from the titles into the images</a:t>
                      </a:r>
                      <a:endParaRPr kumimoji="0" lang="en-GB" sz="16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61950" lvl="1" indent="-190500">
                        <a:buFont typeface="Arial" pitchFamily="34" charset="0"/>
                        <a:buChar char="•"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Welcome note (P)</a:t>
                      </a:r>
                    </a:p>
                    <a:p>
                      <a:pPr marL="361950" lvl="1" indent="-190500">
                        <a:buFont typeface="Arial" pitchFamily="34" charset="0"/>
                        <a:buChar char="•"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Background (P)</a:t>
                      </a:r>
                    </a:p>
                    <a:p>
                      <a:pPr marL="361950" lvl="1" indent="-190500">
                        <a:buFont typeface="Arial" pitchFamily="34" charset="0"/>
                        <a:buChar char="•"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Titles (P)</a:t>
                      </a:r>
                    </a:p>
                    <a:p>
                      <a:pPr marL="361950" lvl="1" indent="-190500">
                        <a:buFont typeface="Arial" pitchFamily="34" charset="0"/>
                        <a:buChar char="•"/>
                      </a:pPr>
                      <a:r>
                        <a:rPr kumimoji="0"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Suitable scene</a:t>
                      </a:r>
                      <a:r>
                        <a:rPr kumimoji="0"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set</a:t>
                      </a:r>
                      <a:r>
                        <a:rPr kumimoji="0"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(M)</a:t>
                      </a:r>
                    </a:p>
                    <a:p>
                      <a:pPr marL="361950" lvl="1" indent="-190500">
                        <a:buFont typeface="Arial" pitchFamily="34" charset="0"/>
                        <a:buChar char="•"/>
                      </a:pPr>
                      <a:r>
                        <a:rPr kumimoji="0"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Animated titles (M)</a:t>
                      </a:r>
                    </a:p>
                    <a:p>
                      <a:pPr marL="361950" lvl="1" indent="-190500"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Appropriate theme set (D)</a:t>
                      </a:r>
                    </a:p>
                    <a:p>
                      <a:pPr marL="361950" lvl="1" indent="-190500"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Music  accompaniment (D)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007" y="2159521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3591"/>
              </p:ext>
            </p:extLst>
          </p:nvPr>
        </p:nvGraphicFramePr>
        <p:xfrm>
          <a:off x="323528" y="2243207"/>
          <a:ext cx="6048672" cy="443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"/>
                <a:gridCol w="5760640"/>
              </a:tblGrid>
              <a:tr h="332958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9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GB" sz="1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 achieve a pass grade:</a:t>
                      </a:r>
                    </a:p>
                    <a:p>
                      <a:pPr lvl="0"/>
                      <a:r>
                        <a:rPr kumimoji="0" lang="en-GB" sz="19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Candidates will produce a basic Animation about an aspect of the history of your community that includes images and text that tell a short story. This will include a Storyboard.</a:t>
                      </a:r>
                    </a:p>
                    <a:p>
                      <a:r>
                        <a:rPr kumimoji="0" lang="en-GB" sz="19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 achieve a merit grade:</a:t>
                      </a:r>
                    </a:p>
                    <a:p>
                      <a:pPr lvl="0"/>
                      <a:r>
                        <a:rPr kumimoji="0" lang="en-GB" sz="19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Candidates will produce a story built Animation about an aspect of the history of your community that includes images and text and sounds. This will include a Storyboard that indicates movements.</a:t>
                      </a:r>
                    </a:p>
                    <a:p>
                      <a:r>
                        <a:rPr kumimoji="0" lang="en-GB" sz="1900" b="1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 achieve a distinction grade:</a:t>
                      </a:r>
                    </a:p>
                    <a:p>
                      <a:pPr lvl="0"/>
                      <a:r>
                        <a:rPr kumimoji="0" lang="en-GB" sz="190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Candidates will produce a story built Animation about an aspect of the history of your community that includes images and text and sounds. This will include a well designed Storyboard indicating movements and timings.</a:t>
                      </a:r>
                    </a:p>
                  </a:txBody>
                  <a:tcPr/>
                </a:tc>
              </a:tr>
              <a:tr h="373517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9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0" y="2348880"/>
            <a:ext cx="139732" cy="1397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93324"/>
            <a:ext cx="139732" cy="1397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0" y="5233484"/>
            <a:ext cx="139732" cy="13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76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0"/>
            <a:ext cx="8229600" cy="74206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4 – Task 1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94824"/>
              </p:ext>
            </p:extLst>
          </p:nvPr>
        </p:nvGraphicFramePr>
        <p:xfrm>
          <a:off x="6660232" y="2060848"/>
          <a:ext cx="2160240" cy="42493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160240"/>
              </a:tblGrid>
              <a:tr h="37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582017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Guide for production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Breakdown of proposed stages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Indication of images to be used (P)</a:t>
                      </a:r>
                      <a:endParaRPr lang="en-GB" sz="16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Realistic animation paths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Timings and Movements (M/D)</a:t>
                      </a:r>
                      <a:endParaRPr lang="en-GB" sz="16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Transitions and sounds used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 keeping with the theme (D)</a:t>
                      </a:r>
                      <a:endParaRPr lang="en-GB" sz="16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31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51687"/>
              </p:ext>
            </p:extLst>
          </p:nvPr>
        </p:nvGraphicFramePr>
        <p:xfrm>
          <a:off x="395536" y="2276872"/>
          <a:ext cx="612068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059"/>
                <a:gridCol w="5825621"/>
              </a:tblGrid>
              <a:tr h="13681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1 (P, M, D)</a:t>
                      </a:r>
                    </a:p>
                    <a:p>
                      <a:r>
                        <a:rPr kumimoji="0" lang="en-GB" sz="15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You will now need to produce a storyboard</a:t>
                      </a:r>
                      <a:r>
                        <a:rPr kumimoji="0" lang="en-GB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for your animation. The local community animation will need to contain a series of relevant images with textual content. The still images will need to be timed on the screen.</a:t>
                      </a:r>
                    </a:p>
                    <a:p>
                      <a:r>
                        <a:rPr kumimoji="0" lang="en-GB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The storyboard should be used as an aid to making the Animation sequence and should allow you to see aspects of life in the community. Use the storyboards attached </a:t>
                      </a:r>
                      <a:r>
                        <a:rPr kumimoji="0" lang="en-GB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  <a:hlinkClick r:id="rId5" action="ppaction://hlinkfile"/>
                        </a:rPr>
                        <a:t>here </a:t>
                      </a:r>
                      <a:r>
                        <a:rPr kumimoji="0" lang="en-GB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(P) and </a:t>
                      </a:r>
                      <a:r>
                        <a:rPr kumimoji="0" lang="en-GB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  <a:hlinkClick r:id="rId6" action="ppaction://hlinkfile"/>
                        </a:rPr>
                        <a:t>here </a:t>
                      </a:r>
                      <a:r>
                        <a:rPr kumimoji="0" lang="en-GB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(M/D).</a:t>
                      </a:r>
                      <a:endParaRPr kumimoji="0" lang="en-GB" sz="15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142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latin typeface="Calibri" pitchFamily="34" charset="0"/>
                          <a:cs typeface="Calibri" pitchFamily="34" charset="0"/>
                        </a:rPr>
                        <a:t>Create</a:t>
                      </a:r>
                      <a:r>
                        <a:rPr lang="en-GB" sz="1500" baseline="0" dirty="0" smtClean="0">
                          <a:latin typeface="Calibri" pitchFamily="34" charset="0"/>
                          <a:cs typeface="Calibri" pitchFamily="34" charset="0"/>
                        </a:rPr>
                        <a:t> and annotate a storyboard for the Animation sequence for your Showcase showing how you would like the sequence to work.</a:t>
                      </a:r>
                      <a:endParaRPr lang="en-GB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15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Merit</a:t>
                      </a:r>
                    </a:p>
                    <a:p>
                      <a:r>
                        <a:rPr lang="en-GB" sz="15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Create and annotate a small and large storyboard</a:t>
                      </a:r>
                      <a:r>
                        <a:rPr lang="en-GB" sz="15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for the Animation sequence for your showcase showing how you would like the sequence to work including timings and movements.</a:t>
                      </a:r>
                    </a:p>
                  </a:txBody>
                  <a:tcPr marL="68580" marR="6858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Distinction</a:t>
                      </a:r>
                    </a:p>
                    <a:p>
                      <a:r>
                        <a:rPr lang="en-GB" sz="15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Create and annotate a small and large storyboard for the Animation sequence for your Showcase showing how you would like the sequence to work including transitions and sounds.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1" name="Picture 10" descr="Product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37112"/>
            <a:ext cx="360040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68836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</a:t>
            </a:r>
            <a:r>
              <a:rPr lang="en-GB" sz="3600" smtClean="0"/>
              <a:t>Outcome 4 </a:t>
            </a:r>
            <a:r>
              <a:rPr lang="en-GB" sz="3600" dirty="0" smtClean="0"/>
              <a:t>– Task 2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2375"/>
              </p:ext>
            </p:extLst>
          </p:nvPr>
        </p:nvGraphicFramePr>
        <p:xfrm>
          <a:off x="6660232" y="2060849"/>
          <a:ext cx="2160240" cy="45127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160240"/>
              </a:tblGrid>
              <a:tr h="36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4025042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Consider of images and appropriateness</a:t>
                      </a:r>
                      <a:endParaRPr kumimoji="0" lang="en-GB" sz="1800" kern="1200" baseline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Sourced and stored from legitimate locations.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Images related to local community.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Quality of stored images (M/D)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Consideration of file size and image proportions (M/D)</a:t>
                      </a:r>
                      <a:endParaRPr lang="en-GB" sz="1800" baseline="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31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85116"/>
              </p:ext>
            </p:extLst>
          </p:nvPr>
        </p:nvGraphicFramePr>
        <p:xfrm>
          <a:off x="395536" y="2348880"/>
          <a:ext cx="6120680" cy="4207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059"/>
                <a:gridCol w="5825621"/>
              </a:tblGrid>
              <a:tr h="165515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2 (P/M/D) – </a:t>
                      </a:r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‘One World’ </a:t>
                      </a: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would like you to find a range of appropriate images that relate to your choice of community subject.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You will need to research and gather a range of images that best describe  the story you are trying to tell. You should remember to source these images in a format that is in proportional to the screen dimensions, quality and subject.</a:t>
                      </a:r>
                      <a:endParaRPr kumimoji="0" lang="en-GB" sz="18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41208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Source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and store a range of images for the Community Animation Clip.</a:t>
                      </a:r>
                      <a:endParaRPr kumimoji="0" lang="en-GB" sz="18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77974">
                <a:tc rowSpan="2"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6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83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These images should  include at least  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pictures or more that are locally relevant, in proportion and of good quality.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Consideration of all the elements sources should be put into your source table from </a:t>
                      </a:r>
                      <a:r>
                        <a:rPr kumimoji="0" lang="en-GB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LO1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 Consideration of copyright should also be given.</a:t>
                      </a:r>
                      <a:endParaRPr lang="en-GB" sz="18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Produc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36004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Evidenc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315466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4267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0"/>
            <a:ext cx="8229600" cy="74206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4 – Task 3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57493"/>
              </p:ext>
            </p:extLst>
          </p:nvPr>
        </p:nvGraphicFramePr>
        <p:xfrm>
          <a:off x="6660232" y="2060848"/>
          <a:ext cx="2160240" cy="42493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160240"/>
              </a:tblGrid>
              <a:tr h="37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582017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Discussion on designs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Breakdown of proposed stages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Indication of choice of images to be used (P)</a:t>
                      </a:r>
                      <a:endParaRPr lang="en-GB" sz="18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Justification of design choices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Test buddy review of storyboard design (M/D)</a:t>
                      </a:r>
                      <a:endParaRPr lang="en-GB" sz="18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31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992732"/>
              </p:ext>
            </p:extLst>
          </p:nvPr>
        </p:nvGraphicFramePr>
        <p:xfrm>
          <a:off x="395536" y="2276872"/>
          <a:ext cx="6120680" cy="434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059"/>
                <a:gridCol w="5825621"/>
              </a:tblGrid>
              <a:tr h="13681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3 (P, M, D)</a:t>
                      </a:r>
                    </a:p>
                    <a:p>
                      <a:r>
                        <a:rPr kumimoji="0" lang="en-GB" sz="155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You will now need to explain your design decisions</a:t>
                      </a:r>
                      <a:r>
                        <a:rPr kumimoji="0" lang="en-GB" sz="15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 In a written word document discuss the local community subject you have decided to make this animation about. Describe the local event, building or person and give a history of this subject.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GB" sz="15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Explain how your animation will meet this subject.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GB" sz="15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Explain your choice of Images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GB" sz="15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Explain how your storyboard designs decisions take the subject and audience into consideration.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5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Agree this and the quality of design of your storyboard with your test buddy and take notes on what has been discussed.</a:t>
                      </a:r>
                      <a:endParaRPr kumimoji="0" lang="en-GB" sz="155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142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55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50" dirty="0" smtClean="0">
                          <a:latin typeface="Calibri" pitchFamily="34" charset="0"/>
                          <a:cs typeface="Calibri" pitchFamily="34" charset="0"/>
                        </a:rPr>
                        <a:t>Describe</a:t>
                      </a:r>
                      <a:r>
                        <a:rPr lang="en-GB" sz="1550" baseline="0" dirty="0" smtClean="0">
                          <a:latin typeface="Calibri" pitchFamily="34" charset="0"/>
                          <a:cs typeface="Calibri" pitchFamily="34" charset="0"/>
                        </a:rPr>
                        <a:t> how your design decisions on your storyboard meets the needs of the target audience and discuss with your test buddy the design decisions made.</a:t>
                      </a:r>
                      <a:endParaRPr lang="en-GB" sz="15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15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55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5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Merit</a:t>
                      </a:r>
                    </a:p>
                    <a:p>
                      <a:r>
                        <a:rPr lang="en-GB" sz="155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Describe in detail how your design decisions on your storyboard meets the needs of the target audience and review with your test buddy the design decisions made.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1" name="Picture 10" descr="Produc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360040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6346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0"/>
            <a:ext cx="8229600" cy="74206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4 – Task 5 and 5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3269"/>
              </p:ext>
            </p:extLst>
          </p:nvPr>
        </p:nvGraphicFramePr>
        <p:xfrm>
          <a:off x="6660232" y="2060849"/>
          <a:ext cx="2160240" cy="4392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160240"/>
              </a:tblGrid>
              <a:tr h="36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4025042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7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Consideration of timing</a:t>
                      </a:r>
                      <a:endParaRPr kumimoji="0" lang="en-GB" sz="1700" kern="1200" baseline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Consideration of background footage.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7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Quality of saved video footage (M/D)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7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Consideration of file size and video proportions (M/D)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7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Consideration of compatibility (D)</a:t>
                      </a:r>
                      <a:endParaRPr lang="en-GB" sz="1700" baseline="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31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63428"/>
              </p:ext>
            </p:extLst>
          </p:nvPr>
        </p:nvGraphicFramePr>
        <p:xfrm>
          <a:off x="395536" y="2348881"/>
          <a:ext cx="6120680" cy="383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059"/>
                <a:gridCol w="5825621"/>
              </a:tblGrid>
              <a:tr h="108011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 smtClean="0">
                          <a:latin typeface="Calibri" pitchFamily="34" charset="0"/>
                          <a:cs typeface="Calibri" pitchFamily="34" charset="0"/>
                        </a:rPr>
                        <a:t>‘One World’ </a:t>
                      </a:r>
                      <a:r>
                        <a:rPr kumimoji="0" lang="en-GB" sz="17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7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would like you to create an animated sequence </a:t>
                      </a:r>
                      <a:r>
                        <a:rPr kumimoji="0" lang="en-GB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should be at least 15 seconds long and no more than 25 seconds to give the audience a brief overview of the history of your local community, famous person, public building or local event. </a:t>
                      </a:r>
                      <a:endParaRPr kumimoji="0" lang="en-GB" sz="17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1371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7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4 (P/M/D) - </a:t>
                      </a:r>
                      <a:r>
                        <a:rPr kumimoji="0" lang="en-GB" sz="17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Create a community</a:t>
                      </a:r>
                      <a:r>
                        <a:rPr kumimoji="0" lang="en-GB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animation with sound that presents the history of a local community subject to a target audience</a:t>
                      </a:r>
                      <a:r>
                        <a:rPr kumimoji="0" lang="en-GB" sz="17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61720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7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This animated clip needs to be well designed, include the titles and should be structured to tell a story for the target audience.</a:t>
                      </a:r>
                      <a:endParaRPr kumimoji="0" lang="en-GB" sz="1700" kern="1200" baseline="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535780">
                <a:tc rowSpan="2"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7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5 (P/M/D) – </a:t>
                      </a:r>
                      <a:r>
                        <a:rPr kumimoji="0" lang="en-GB" sz="17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saving the final Animation File in an appropriate file format</a:t>
                      </a:r>
                      <a:r>
                        <a:rPr kumimoji="0" lang="en-GB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</a:t>
                      </a:r>
                      <a:endParaRPr lang="en-GB" sz="17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850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For </a:t>
                      </a:r>
                      <a:r>
                        <a:rPr lang="en-GB" sz="1700" kern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Merit</a:t>
                      </a:r>
                      <a:r>
                        <a:rPr lang="en-GB" sz="17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and </a:t>
                      </a:r>
                      <a:r>
                        <a:rPr lang="en-GB" sz="170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Distinction,</a:t>
                      </a:r>
                      <a:r>
                        <a:rPr lang="en-GB" sz="17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grades are judged on the quality of the finished animated sequences.</a:t>
                      </a:r>
                    </a:p>
                  </a:txBody>
                  <a:tcPr/>
                </a:tc>
              </a:tr>
              <a:tr h="450753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7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Produc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01008"/>
            <a:ext cx="36004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Evidenc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50" y="5373216"/>
            <a:ext cx="315466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358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1"/>
          <p:cNvSpPr txBox="1">
            <a:spLocks/>
          </p:cNvSpPr>
          <p:nvPr/>
        </p:nvSpPr>
        <p:spPr>
          <a:xfrm>
            <a:off x="219621" y="1092845"/>
            <a:ext cx="8715375" cy="500789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952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LO4 – Assessment (P, M, D)</a:t>
            </a:r>
            <a:endParaRPr lang="en-GB" sz="3200" b="1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14343" y="1085402"/>
            <a:ext cx="8715375" cy="5439942"/>
          </a:xfr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95250" indent="0">
              <a:buNone/>
            </a:pPr>
            <a:r>
              <a:rPr lang="en-GB" sz="1700" dirty="0" smtClean="0"/>
              <a:t> 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95221"/>
              </p:ext>
            </p:extLst>
          </p:nvPr>
        </p:nvGraphicFramePr>
        <p:xfrm>
          <a:off x="395536" y="1150334"/>
          <a:ext cx="8424935" cy="4897156"/>
        </p:xfrm>
        <a:graphic>
          <a:graphicData uri="http://schemas.openxmlformats.org/drawingml/2006/table">
            <a:tbl>
              <a:tblPr/>
              <a:tblGrid>
                <a:gridCol w="897716"/>
                <a:gridCol w="182404"/>
                <a:gridCol w="1080120"/>
                <a:gridCol w="318192"/>
                <a:gridCol w="1400846"/>
                <a:gridCol w="616446"/>
                <a:gridCol w="112789"/>
                <a:gridCol w="2252327"/>
                <a:gridCol w="857877"/>
                <a:gridCol w="706218"/>
              </a:tblGrid>
              <a:tr h="218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</a:t>
                      </a:r>
                      <a:endParaRPr lang="en-ZA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Activities</a:t>
                      </a:r>
                      <a:endParaRPr lang="en-ZA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</a:t>
                      </a:r>
                      <a:endParaRPr lang="en-ZA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Staff</a:t>
                      </a:r>
                      <a:endParaRPr lang="en-ZA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264196">
                <a:tc gridSpan="10"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LO4: Be able to prepare and create a community history animation.</a:t>
                      </a: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7378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 (P/M/D)</a:t>
                      </a:r>
                      <a:endParaRPr kumimoji="0" lang="en-GB" sz="16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Create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and annotate a storyboard for the Animation sequence for your Showcase showing how you would like the sequence to work.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37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(P) Small Cell Storyboard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(M/D)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Small and Large Storyboard with Movements and Timings</a:t>
                      </a:r>
                      <a:endParaRPr lang="en-GB" sz="16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(M/D)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Small and Large Storyboard with transitions and Sounds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6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 (P)</a:t>
                      </a:r>
                      <a:endParaRPr kumimoji="0" lang="en-GB" sz="16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Source</a:t>
                      </a:r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and store a range of images for the Community Animation Clip.</a:t>
                      </a:r>
                      <a:endParaRPr kumimoji="0" lang="en-GB" sz="16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 (P/M/D)</a:t>
                      </a:r>
                      <a:endParaRPr kumimoji="0" lang="en-GB" sz="16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Describe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how your design decisions on your storyboard meets the needs of the target audience and discuss with your test buddy the design decisions made.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6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(P) Description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and test Buddy Review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(M) Analysis of decisions with Test buddy review</a:t>
                      </a:r>
                      <a:endParaRPr lang="en-GB" sz="16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317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 pitchFamily="34" charset="0"/>
                          <a:cs typeface="Calibri" pitchFamily="34" charset="0"/>
                        </a:rPr>
                        <a:t>4 (P/M/D)</a:t>
                      </a:r>
                      <a:endParaRPr kumimoji="0" lang="en-GB" sz="16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Create </a:t>
                      </a: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 community</a:t>
                      </a:r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animation with sound that presents the history of a local community subject to a target audience</a:t>
                      </a: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170"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(P) 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Community Animation</a:t>
                      </a:r>
                      <a:endParaRPr lang="en-GB" sz="16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(M)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Suitable for Audience</a:t>
                      </a:r>
                      <a:endParaRPr kumimoji="0" lang="en-GB" sz="1600" kern="120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(D)</a:t>
                      </a: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Detailed and appealing</a:t>
                      </a:r>
                      <a:endParaRPr kumimoji="0" lang="en-GB" sz="1600" kern="12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41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 pitchFamily="34" charset="0"/>
                          <a:cs typeface="Calibri" pitchFamily="34" charset="0"/>
                        </a:rPr>
                        <a:t>5 (P/M/D)</a:t>
                      </a:r>
                      <a:endParaRPr kumimoji="0" lang="en-GB" sz="16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saving the final Animation File in an appropriate file format</a:t>
                      </a:r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</a:t>
                      </a:r>
                      <a:endParaRPr lang="en-GB" sz="16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kern="120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kern="12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386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5&quot;&gt;&lt;object type=&quot;3&quot; unique_id=&quot;10046&quot;&gt;&lt;property id=&quot;20148&quot; value=&quot;5&quot;/&gt;&lt;property id=&quot;20300&quot; value=&quot;Slide 1 - &amp;quot;Welcome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Assignment Scenario&amp;quot;&quot;/&gt;&lt;property id=&quot;20307&quot; value=&quot;258&quot;/&gt;&lt;/object&gt;&lt;object type=&quot;3&quot; unique_id=&quot;10048&quot;&gt;&lt;property id=&quot;20148&quot; value=&quot;5&quot;/&gt;&lt;property id=&quot;20300&quot; value=&quot;Slide 3 - &amp;quot;Excel Sales Scenario&amp;quot;&quot;/&gt;&lt;property id=&quot;20307&quot; value=&quot;286&quot;/&gt;&lt;/object&gt;&lt;object type=&quot;3&quot; unique_id=&quot;10049&quot;&gt;&lt;property id=&quot;20148&quot; value=&quot;5&quot;/&gt;&lt;property id=&quot;20300&quot; value=&quot;Slide 4 - &amp;quot;Task 1 – Excel Sales Spreadsheet&amp;quot;&quot;/&gt;&lt;property id=&quot;20307&quot; value=&quot;287&quot;/&gt;&lt;/object&gt;&lt;object type=&quot;3&quot; unique_id=&quot;10050&quot;&gt;&lt;property id=&quot;20148&quot; value=&quot;5&quot;/&gt;&lt;property id=&quot;20300&quot; value=&quot;Slide 5 - &amp;quot;Task 2 – Excel Sales Spreadsheet&amp;quot;&quot;/&gt;&lt;property id=&quot;20307&quot; value=&quot;288&quot;/&gt;&lt;/object&gt;&lt;object type=&quot;3&quot; unique_id=&quot;10051&quot;&gt;&lt;property id=&quot;20148&quot; value=&quot;5&quot;/&gt;&lt;property id=&quot;20300&quot; value=&quot;Slide 6 - &amp;quot;Task 3 – Excel Sales Spreadsheet&amp;quot;&quot;/&gt;&lt;property id=&quot;20307&quot; value=&quot;289&quot;/&gt;&lt;/object&gt;&lt;object type=&quot;3&quot; unique_id=&quot;10052&quot;&gt;&lt;property id=&quot;20148&quot; value=&quot;5&quot;/&gt;&lt;property id=&quot;20300&quot; value=&quot;Slide 7 - &amp;quot;Task 4 – Excel Sales Spreadsheet&amp;quot;&quot;/&gt;&lt;property id=&quot;20307&quot; value=&quot;290&quot;/&gt;&lt;/object&gt;&lt;object type=&quot;3&quot; unique_id=&quot;10053&quot;&gt;&lt;property id=&quot;20148&quot; value=&quot;5&quot;/&gt;&lt;property id=&quot;20300&quot; value=&quot;Slide 8 - &amp;quot;Task 5 – Excel Sales Spreadsheet&amp;quot;&quot;/&gt;&lt;property id=&quot;20307&quot; value=&quot;291&quot;/&gt;&lt;/object&gt;&lt;object type=&quot;3&quot; unique_id=&quot;10054&quot;&gt;&lt;property id=&quot;20148&quot; value=&quot;5&quot;/&gt;&lt;property id=&quot;20300&quot; value=&quot;Slide 9 - &amp;quot;Task 6 – Excel Sales Spreadsheet&amp;quot;&quot;/&gt;&lt;property id=&quot;20307&quot; value=&quot;292&quot;/&gt;&lt;/object&gt;&lt;object type=&quot;3&quot; unique_id=&quot;10055&quot;&gt;&lt;property id=&quot;20148&quot; value=&quot;5&quot;/&gt;&lt;property id=&quot;20300&quot; value=&quot;Slide 10 - &amp;quot;Task 7 – Excel Sales Spreadsheet&amp;quot;&quot;/&gt;&lt;property id=&quot;20307&quot; value=&quot;294&quot;/&gt;&lt;/object&gt;&lt;object type=&quot;3&quot; unique_id=&quot;10056&quot;&gt;&lt;property id=&quot;20148&quot; value=&quot;5&quot;/&gt;&lt;property id=&quot;20300&quot; value=&quot;Slide 11 - &amp;quot;Task 8 – Excel Sales Spreadsheet&amp;quot;&quot;/&gt;&lt;property id=&quot;20307&quot; value=&quot;295&quot;/&gt;&lt;/object&gt;&lt;object type=&quot;3&quot; unique_id=&quot;10057&quot;&gt;&lt;property id=&quot;20148&quot; value=&quot;5&quot;/&gt;&lt;property id=&quot;20300&quot; value=&quot;Slide 12 - &amp;quot;Excel Tutorials – Click to View&amp;quot;&quot;/&gt;&lt;property id=&quot;20307&quot; value=&quot;332&quot;/&gt;&lt;/object&gt;&lt;object type=&quot;3&quot; unique_id=&quot;10058&quot;&gt;&lt;property id=&quot;20148&quot; value=&quot;5&quot;/&gt;&lt;property id=&quot;20300&quot; value=&quot;Slide 13 - &amp;quot;Excel Sales – Assessment (St/Ex/Ad)&amp;quot;&quot;/&gt;&lt;property id=&quot;20307&quot; value=&quot;297&quot;/&gt;&lt;/object&gt;&lt;object type=&quot;3&quot; unique_id=&quot;10059&quot;&gt;&lt;property id=&quot;20148&quot; value=&quot;5&quot;/&gt;&lt;property id=&quot;20300&quot; value=&quot;Slide 14 - &amp;quot;Excel Bookings Scenario&amp;quot;&quot;/&gt;&lt;property id=&quot;20307&quot; value=&quot;299&quot;/&gt;&lt;/object&gt;&lt;object type=&quot;3&quot; unique_id=&quot;10060&quot;&gt;&lt;property id=&quot;20148&quot; value=&quot;5&quot;/&gt;&lt;property id=&quot;20300&quot; value=&quot;Slide 15 - &amp;quot;Task 1 – Excel Bookings Spreadsheet&amp;quot;&quot;/&gt;&lt;property id=&quot;20307&quot; value=&quot;300&quot;/&gt;&lt;/object&gt;&lt;object type=&quot;3&quot; unique_id=&quot;10061&quot;&gt;&lt;property id=&quot;20148&quot; value=&quot;5&quot;/&gt;&lt;property id=&quot;20300&quot; value=&quot;Slide 16 - &amp;quot;Task 2 – Excel Bookings Spreadsheet&amp;quot;&quot;/&gt;&lt;property id=&quot;20307&quot; value=&quot;301&quot;/&gt;&lt;/object&gt;&lt;object type=&quot;3&quot; unique_id=&quot;10062&quot;&gt;&lt;property id=&quot;20148&quot; value=&quot;5&quot;/&gt;&lt;property id=&quot;20300&quot; value=&quot;Slide 17 - &amp;quot;Task 3 – Excel Bookings Spreadsheet&amp;quot;&quot;/&gt;&lt;property id=&quot;20307&quot; value=&quot;302&quot;/&gt;&lt;/object&gt;&lt;object type=&quot;3&quot; unique_id=&quot;10063&quot;&gt;&lt;property id=&quot;20148&quot; value=&quot;5&quot;/&gt;&lt;property id=&quot;20300&quot; value=&quot;Slide 18 - &amp;quot;Task 4 – Excel Bookings Spreadsheet&amp;quot;&quot;/&gt;&lt;property id=&quot;20307&quot; value=&quot;309&quot;/&gt;&lt;/object&gt;&lt;object type=&quot;3&quot; unique_id=&quot;10064&quot;&gt;&lt;property id=&quot;20148&quot; value=&quot;5&quot;/&gt;&lt;property id=&quot;20300&quot; value=&quot;Slide 19 - &amp;quot;Task 5 – Excel Bookings Spreadsheet&amp;quot;&quot;/&gt;&lt;property id=&quot;20307&quot; value=&quot;304&quot;/&gt;&lt;/object&gt;&lt;object type=&quot;3&quot; unique_id=&quot;10065&quot;&gt;&lt;property id=&quot;20148&quot; value=&quot;5&quot;/&gt;&lt;property id=&quot;20300&quot; value=&quot;Slide 20 - &amp;quot;Task 6 – Excel Bookings Spreadsheet&amp;quot;&quot;/&gt;&lt;property id=&quot;20307&quot; value=&quot;305&quot;/&gt;&lt;/object&gt;&lt;object type=&quot;3&quot; unique_id=&quot;10066&quot;&gt;&lt;property id=&quot;20148&quot; value=&quot;5&quot;/&gt;&lt;property id=&quot;20300&quot; value=&quot;Slide 21 - &amp;quot;Task 7 – Excel Bookings Spreadsheet&amp;quot;&quot;/&gt;&lt;property id=&quot;20307&quot; value=&quot;306&quot;/&gt;&lt;/object&gt;&lt;object type=&quot;3&quot; unique_id=&quot;10067&quot;&gt;&lt;property id=&quot;20148&quot; value=&quot;5&quot;/&gt;&lt;property id=&quot;20300&quot; value=&quot;Slide 22 - &amp;quot;Task 8 – Excel Bookings Spreadsheet&amp;quot;&quot;/&gt;&lt;property id=&quot;20307&quot; value=&quot;307&quot;/&gt;&lt;/object&gt;&lt;object type=&quot;3&quot; unique_id=&quot;10068&quot;&gt;&lt;property id=&quot;20148&quot; value=&quot;5&quot;/&gt;&lt;property id=&quot;20300&quot; value=&quot;Slide 23 - &amp;quot;Excel Tutorials – Click to View&amp;quot;&quot;/&gt;&lt;property id=&quot;20307&quot; value=&quot;334&quot;/&gt;&lt;/object&gt;&lt;object type=&quot;3&quot; unique_id=&quot;10069&quot;&gt;&lt;property id=&quot;20148&quot; value=&quot;5&quot;/&gt;&lt;property id=&quot;20300&quot; value=&quot;Slide 24 - &amp;quot;Excel Bookings – Assessment (St/Ex/Ad)&amp;quot;&quot;/&gt;&lt;property id=&quot;20307&quot; value=&quot;308&quot;/&gt;&lt;/object&gt;&lt;object type=&quot;3&quot; unique_id=&quot;10070&quot;&gt;&lt;property id=&quot;20148&quot; value=&quot;5&quot;/&gt;&lt;property id=&quot;20300&quot; value=&quot;Slide 25 - &amp;quot;Graphics Scenario&amp;quot;&quot;/&gt;&lt;property id=&quot;20307&quot; value=&quot;310&quot;/&gt;&lt;/object&gt;&lt;object type=&quot;3&quot; unique_id=&quot;10071&quot;&gt;&lt;property id=&quot;20148&quot; value=&quot;5&quot;/&gt;&lt;property id=&quot;20300&quot; value=&quot;Slide 26 - &amp;quot;Task 1 – Bitmap Montage&amp;quot;&quot;/&gt;&lt;property id=&quot;20307&quot; value=&quot;311&quot;/&gt;&lt;/object&gt;&lt;object type=&quot;3&quot; unique_id=&quot;10072&quot;&gt;&lt;property id=&quot;20148&quot; value=&quot;5&quot;/&gt;&lt;property id=&quot;20300&quot; value=&quot;Slide 27 - &amp;quot;Task 2 – Bitmap Montage&amp;quot;&quot;/&gt;&lt;property id=&quot;20307&quot; value=&quot;312&quot;/&gt;&lt;/object&gt;&lt;object type=&quot;3&quot; unique_id=&quot;10073&quot;&gt;&lt;property id=&quot;20148&quot; value=&quot;5&quot;/&gt;&lt;property id=&quot;20300&quot; value=&quot;Slide 28 - &amp;quot;Task 3 – Bitmap Montage&amp;quot;&quot;/&gt;&lt;property id=&quot;20307&quot; value=&quot;313&quot;/&gt;&lt;/object&gt;&lt;object type=&quot;3&quot; unique_id=&quot;10074&quot;&gt;&lt;property id=&quot;20148&quot; value=&quot;5&quot;/&gt;&lt;property id=&quot;20300&quot; value=&quot;Slide 29 - &amp;quot;Task 4 – Bitmap Montage&amp;quot;&quot;/&gt;&lt;property id=&quot;20307&quot; value=&quot;314&quot;/&gt;&lt;/object&gt;&lt;object type=&quot;3&quot; unique_id=&quot;10075&quot;&gt;&lt;property id=&quot;20148&quot; value=&quot;5&quot;/&gt;&lt;property id=&quot;20300&quot; value=&quot;Slide 30 - &amp;quot;Task 5 – Vector Map&amp;quot;&quot;/&gt;&lt;property id=&quot;20307&quot; value=&quot;315&quot;/&gt;&lt;/object&gt;&lt;object type=&quot;3&quot; unique_id=&quot;10076&quot;&gt;&lt;property id=&quot;20148&quot; value=&quot;5&quot;/&gt;&lt;property id=&quot;20300&quot; value=&quot;Slide 31 - &amp;quot;Task 6 – Vector Map&amp;quot;&quot;/&gt;&lt;property id=&quot;20307&quot; value=&quot;316&quot;/&gt;&lt;/object&gt;&lt;object type=&quot;3&quot; unique_id=&quot;10077&quot;&gt;&lt;property id=&quot;20148&quot; value=&quot;5&quot;/&gt;&lt;property id=&quot;20300&quot; value=&quot;Slide 32 - &amp;quot;Task 7 – Vector Map&amp;quot;&quot;/&gt;&lt;property id=&quot;20307&quot; value=&quot;317&quot;/&gt;&lt;/object&gt;&lt;object type=&quot;3&quot; unique_id=&quot;10078&quot;&gt;&lt;property id=&quot;20148&quot; value=&quot;5&quot;/&gt;&lt;property id=&quot;20300&quot; value=&quot;Slide 33 - &amp;quot;Task 8 – Graphics&amp;quot;&quot;/&gt;&lt;property id=&quot;20307&quot; value=&quot;318&quot;/&gt;&lt;/object&gt;&lt;object type=&quot;3&quot; unique_id=&quot;10079&quot;&gt;&lt;property id=&quot;20148&quot; value=&quot;5&quot;/&gt;&lt;property id=&quot;20300&quot; value=&quot;Slide 34 - &amp;quot;Task 9 – Graphics&amp;quot;&quot;/&gt;&lt;property id=&quot;20307&quot; value=&quot;321&quot;/&gt;&lt;/object&gt;&lt;object type=&quot;3&quot; unique_id=&quot;10080&quot;&gt;&lt;property id=&quot;20148&quot; value=&quot;5&quot;/&gt;&lt;property id=&quot;20300&quot; value=&quot;Slide 35 - &amp;quot;Graphics – Assessment (St/Ex/Ad)&amp;quot;&quot;/&gt;&lt;property id=&quot;20307&quot; value=&quot;319&quot;/&gt;&lt;/object&gt;&lt;object type=&quot;3&quot; unique_id=&quot;10081&quot;&gt;&lt;property id=&quot;20148&quot; value=&quot;5&quot;/&gt;&lt;property id=&quot;20300&quot; value=&quot;Slide 36 - &amp;quot;E-Safety Scenario&amp;quot;&quot;/&gt;&lt;property id=&quot;20307&quot; value=&quot;322&quot;/&gt;&lt;/object&gt;&lt;object type=&quot;3&quot; unique_id=&quot;10082&quot;&gt;&lt;property id=&quot;20148&quot; value=&quot;5&quot;/&gt;&lt;property id=&quot;20300&quot; value=&quot;Slide 37 - &amp;quot;Task 1 – E-Safety&amp;quot;&quot;/&gt;&lt;property id=&quot;20307&quot; value=&quot;323&quot;/&gt;&lt;/object&gt;&lt;object type=&quot;3&quot; unique_id=&quot;10083&quot;&gt;&lt;property id=&quot;20148&quot; value=&quot;5&quot;/&gt;&lt;property id=&quot;20300&quot; value=&quot;Slide 38 - &amp;quot;Task 2 – E-Safety&amp;quot;&quot;/&gt;&lt;property id=&quot;20307&quot; value=&quot;324&quot;/&gt;&lt;/object&gt;&lt;object type=&quot;3&quot; unique_id=&quot;10084&quot;&gt;&lt;property id=&quot;20148&quot; value=&quot;5&quot;/&gt;&lt;property id=&quot;20300&quot; value=&quot;Slide 39 - &amp;quot;Task 3 – E-Safety&amp;quot;&quot;/&gt;&lt;property id=&quot;20307&quot; value=&quot;325&quot;/&gt;&lt;/object&gt;&lt;object type=&quot;3&quot; unique_id=&quot;10085&quot;&gt;&lt;property id=&quot;20148&quot; value=&quot;5&quot;/&gt;&lt;property id=&quot;20300&quot; value=&quot;Slide 40 - &amp;quot;Task 4 – E-Safety&amp;quot;&quot;/&gt;&lt;property id=&quot;20307&quot; value=&quot;326&quot;/&gt;&lt;/object&gt;&lt;object type=&quot;3&quot; unique_id=&quot;10086&quot;&gt;&lt;property id=&quot;20148&quot; value=&quot;5&quot;/&gt;&lt;property id=&quot;20300&quot; value=&quot;Slide 41 - &amp;quot;Task 5 – E-Safety&amp;quot;&quot;/&gt;&lt;property id=&quot;20307&quot; value=&quot;327&quot;/&gt;&lt;/object&gt;&lt;object type=&quot;3&quot; unique_id=&quot;10087&quot;&gt;&lt;property id=&quot;20148&quot; value=&quot;5&quot;/&gt;&lt;property id=&quot;20300&quot; value=&quot;Slide 42 - &amp;quot;Task 6 – E-Safety&amp;quot;&quot;/&gt;&lt;property id=&quot;20307&quot; value=&quot;328&quot;/&gt;&lt;/object&gt;&lt;object type=&quot;3&quot; unique_id=&quot;10088&quot;&gt;&lt;property id=&quot;20148&quot; value=&quot;5&quot;/&gt;&lt;property id=&quot;20300&quot; value=&quot;Slide 43 - &amp;quot;Task 7 – E-Safety&amp;quot;&quot;/&gt;&lt;property id=&quot;20307&quot; value=&quot;329&quot;/&gt;&lt;/object&gt;&lt;object type=&quot;3&quot; unique_id=&quot;10089&quot;&gt;&lt;property id=&quot;20148&quot; value=&quot;5&quot;/&gt;&lt;property id=&quot;20300&quot; value=&quot;Slide 44 - &amp;quot;E-Safety – Assessment (St/Ex/Ad)&amp;quot;&quot;/&gt;&lt;property id=&quot;20307&quot; value=&quot;331&quot;/&gt;&lt;/object&gt;&lt;/object&gt;&lt;object type=&quot;8&quot; unique_id=&quot;10135&quot;&gt;&lt;/object&gt;&lt;/object&gt;&lt;/database&gt;"/>
  <p:tag name="SECTOMILLISECCONVERTED" val="1"/>
  <p:tag name="ISPRING_RESOURCE_PATHS_HASH_2" val="08f788787bcb7a4d543d064184e3ed8f8a1ad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eWeston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0AEC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3C8A099435F469B82EC500073A18D" ma:contentTypeVersion="0" ma:contentTypeDescription="Create a new document." ma:contentTypeScope="" ma:versionID="db11316f7499926a5aef36baba7827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5A8F797-114D-47DC-A43E-E9D7D88718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6A05FF-1C8D-47AA-A52A-FF7901571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6DD945F-B7B0-4691-A0D0-E2EAD6DA23B3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25178</TotalTime>
  <Words>1301</Words>
  <Application>Microsoft Office PowerPoint</Application>
  <PresentationFormat>On-screen Show (4:3)</PresentationFormat>
  <Paragraphs>149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BrookeWeston</vt:lpstr>
      <vt:lpstr>PowerPoint Presentation</vt:lpstr>
      <vt:lpstr>Assignment Scenario</vt:lpstr>
      <vt:lpstr>Assignment Scenario</vt:lpstr>
      <vt:lpstr>Learning Outcome 4 – Assignment</vt:lpstr>
      <vt:lpstr>Learning Outcome 4 – Task 1</vt:lpstr>
      <vt:lpstr>Learning Outcome 4 – Task 2</vt:lpstr>
      <vt:lpstr>Learning Outcome 4 – Task 3</vt:lpstr>
      <vt:lpstr>Learning Outcome 4 – Task 5 and 5</vt:lpstr>
      <vt:lpstr>LO4 – Assessment (P, M, D)</vt:lpstr>
    </vt:vector>
  </TitlesOfParts>
  <Company>Brooke Weston CTC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R002 Unit 2 - LO1 Cambridge L2</dc:title>
  <dc:subject>eBusiness</dc:subject>
  <dc:creator>KPA</dc:creator>
  <cp:lastModifiedBy>Stephen Rafferty</cp:lastModifiedBy>
  <cp:revision>1163</cp:revision>
  <cp:lastPrinted>2012-09-28T14:36:43Z</cp:lastPrinted>
  <dcterms:created xsi:type="dcterms:W3CDTF">2008-03-12T11:01:44Z</dcterms:created>
  <dcterms:modified xsi:type="dcterms:W3CDTF">2014-02-09T16:36:18Z</dcterms:modified>
  <cp:category>Unit 01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Brooke Weston Academy</vt:lpwstr>
  </property>
  <property fmtid="{D5CDD505-2E9C-101B-9397-08002B2CF9AE}" pid="2" name="ContentTypeId">
    <vt:lpwstr>0x0101006303C8A099435F469B82EC500073A18D</vt:lpwstr>
  </property>
  <property fmtid="{D5CDD505-2E9C-101B-9397-08002B2CF9AE}" pid="3" name="Unit">
    <vt:lpwstr>U1</vt:lpwstr>
  </property>
</Properties>
</file>